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9" r:id="rId4"/>
    <p:sldId id="260" r:id="rId5"/>
    <p:sldId id="261" r:id="rId6"/>
    <p:sldId id="262" r:id="rId7"/>
    <p:sldId id="263" r:id="rId8"/>
    <p:sldId id="264" r:id="rId9"/>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8" d="100"/>
          <a:sy n="78" d="100"/>
        </p:scale>
        <p:origin x="-2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34B037D-66FD-49F9-BF8F-24EEA038FE81}" type="datetimeFigureOut">
              <a:rPr lang="ar-EG" smtClean="0"/>
              <a:t>24/05/1442</a:t>
            </a:fld>
            <a:endParaRPr lang="ar-EG"/>
          </a:p>
        </p:txBody>
      </p:sp>
      <p:sp>
        <p:nvSpPr>
          <p:cNvPr id="17" name="Footer Placeholder 16"/>
          <p:cNvSpPr>
            <a:spLocks noGrp="1"/>
          </p:cNvSpPr>
          <p:nvPr>
            <p:ph type="ftr" sz="quarter" idx="11"/>
          </p:nvPr>
        </p:nvSpPr>
        <p:spPr/>
        <p:txBody>
          <a:bodyPr/>
          <a:lstStyle/>
          <a:p>
            <a:endParaRPr lang="ar-EG"/>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2B0DDE-90EE-4242-92A6-0CAD239EA1E9}" type="slidenum">
              <a:rPr lang="ar-EG" smtClean="0"/>
              <a:t>‹#›</a:t>
            </a:fld>
            <a:endParaRPr lang="ar-EG"/>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B037D-66FD-49F9-BF8F-24EEA038FE81}" type="datetimeFigureOut">
              <a:rPr lang="ar-EG" smtClean="0"/>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632B0DDE-90EE-4242-92A6-0CAD239EA1E9}" type="slidenum">
              <a:rPr lang="ar-EG" smtClean="0"/>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32B0DDE-90EE-4242-92A6-0CAD239EA1E9}" type="slidenum">
              <a:rPr lang="ar-EG" smtClean="0"/>
              <a:t>‹#›</a:t>
            </a:fld>
            <a:endParaRPr lang="ar-EG"/>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4B037D-66FD-49F9-BF8F-24EEA038FE81}" type="datetimeFigureOut">
              <a:rPr lang="ar-EG" smtClean="0"/>
              <a:t>24/05/1442</a:t>
            </a:fld>
            <a:endParaRPr lang="ar-EG"/>
          </a:p>
        </p:txBody>
      </p:sp>
      <p:sp>
        <p:nvSpPr>
          <p:cNvPr id="5" name="Footer Placeholder 4"/>
          <p:cNvSpPr>
            <a:spLocks noGrp="1"/>
          </p:cNvSpPr>
          <p:nvPr>
            <p:ph type="ftr" sz="quarter" idx="11"/>
          </p:nvPr>
        </p:nvSpPr>
        <p:spPr/>
        <p:txBody>
          <a:bodyPr/>
          <a:lstStyle/>
          <a:p>
            <a:endParaRPr lang="ar-EG"/>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34B037D-66FD-49F9-BF8F-24EEA038FE81}" type="datetimeFigureOut">
              <a:rPr lang="ar-EG" smtClean="0"/>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4361688" y="1026372"/>
            <a:ext cx="457200" cy="441325"/>
          </a:xfrm>
        </p:spPr>
        <p:txBody>
          <a:bodyPr/>
          <a:lstStyle/>
          <a:p>
            <a:fld id="{632B0DDE-90EE-4242-92A6-0CAD239EA1E9}" type="slidenum">
              <a:rPr lang="ar-EG" smtClean="0"/>
              <a:t>‹#›</a:t>
            </a:fld>
            <a:endParaRPr lang="ar-EG"/>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EG"/>
          </a:p>
        </p:txBody>
      </p:sp>
      <p:sp>
        <p:nvSpPr>
          <p:cNvPr id="4" name="Date Placeholder 3"/>
          <p:cNvSpPr>
            <a:spLocks noGrp="1"/>
          </p:cNvSpPr>
          <p:nvPr>
            <p:ph type="dt" sz="half" idx="10"/>
          </p:nvPr>
        </p:nvSpPr>
        <p:spPr/>
        <p:txBody>
          <a:bodyPr/>
          <a:lstStyle/>
          <a:p>
            <a:fld id="{034B037D-66FD-49F9-BF8F-24EEA038FE81}" type="datetimeFigureOut">
              <a:rPr lang="ar-EG" smtClean="0"/>
              <a:t>24/05/1442</a:t>
            </a:fld>
            <a:endParaRPr lang="ar-EG"/>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2B0DDE-90EE-4242-92A6-0CAD239EA1E9}" type="slidenum">
              <a:rPr lang="ar-EG" smtClean="0"/>
              <a:t>‹#›</a:t>
            </a:fld>
            <a:endParaRPr lang="ar-EG"/>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34B037D-66FD-49F9-BF8F-24EEA038FE81}" type="datetimeFigureOut">
              <a:rPr lang="ar-EG" smtClean="0"/>
              <a:t>24/05/1442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632B0DDE-90EE-4242-92A6-0CAD239EA1E9}" type="slidenum">
              <a:rPr lang="ar-EG" smtClean="0"/>
              <a:t>‹#›</a:t>
            </a:fld>
            <a:endParaRPr lang="ar-EG"/>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34B037D-66FD-49F9-BF8F-24EEA038FE81}" type="datetimeFigureOut">
              <a:rPr lang="ar-EG" smtClean="0"/>
              <a:t>24/05/1442</a:t>
            </a:fld>
            <a:endParaRPr lang="ar-EG"/>
          </a:p>
        </p:txBody>
      </p:sp>
      <p:sp>
        <p:nvSpPr>
          <p:cNvPr id="8" name="Footer Placeholder 7"/>
          <p:cNvSpPr>
            <a:spLocks noGrp="1"/>
          </p:cNvSpPr>
          <p:nvPr>
            <p:ph type="ftr" sz="quarter" idx="11"/>
          </p:nvPr>
        </p:nvSpPr>
        <p:spPr>
          <a:xfrm>
            <a:off x="304800" y="6409944"/>
            <a:ext cx="3581400" cy="365760"/>
          </a:xfrm>
        </p:spPr>
        <p:txBody>
          <a:bodyPr/>
          <a:lstStyle/>
          <a:p>
            <a:endParaRPr lang="ar-EG"/>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32B0DDE-90EE-4242-92A6-0CAD239EA1E9}" type="slidenum">
              <a:rPr lang="ar-EG" smtClean="0"/>
              <a:t>‹#›</a:t>
            </a:fld>
            <a:endParaRPr lang="ar-EG"/>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4B037D-66FD-49F9-BF8F-24EEA038FE81}" type="datetimeFigureOut">
              <a:rPr lang="ar-EG" smtClean="0"/>
              <a:t>24/05/1442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a:xfrm>
            <a:off x="4343400" y="1036020"/>
            <a:ext cx="457200" cy="441325"/>
          </a:xfrm>
        </p:spPr>
        <p:txBody>
          <a:bodyPr/>
          <a:lstStyle/>
          <a:p>
            <a:fld id="{632B0DDE-90EE-4242-92A6-0CAD239EA1E9}"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34B037D-66FD-49F9-BF8F-24EEA038FE81}" type="datetimeFigureOut">
              <a:rPr lang="ar-EG" smtClean="0"/>
              <a:t>24/05/1442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32B0DDE-90EE-4242-92A6-0CAD239EA1E9}"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32B0DDE-90EE-4242-92A6-0CAD239EA1E9}" type="slidenum">
              <a:rPr lang="ar-EG" smtClean="0"/>
              <a:t>‹#›</a:t>
            </a:fld>
            <a:endParaRPr lang="ar-EG"/>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34B037D-66FD-49F9-BF8F-24EEA038FE81}" type="datetimeFigureOut">
              <a:rPr lang="ar-EG" smtClean="0"/>
              <a:t>24/05/1442</a:t>
            </a:fld>
            <a:endParaRPr lang="ar-EG"/>
          </a:p>
        </p:txBody>
      </p:sp>
      <p:sp>
        <p:nvSpPr>
          <p:cNvPr id="6" name="Footer Placeholder 5"/>
          <p:cNvSpPr>
            <a:spLocks noGrp="1"/>
          </p:cNvSpPr>
          <p:nvPr>
            <p:ph type="ftr" sz="quarter" idx="11"/>
          </p:nvPr>
        </p:nvSpPr>
        <p:spPr>
          <a:xfrm>
            <a:off x="301752" y="6410848"/>
            <a:ext cx="3383280" cy="365760"/>
          </a:xfrm>
        </p:spPr>
        <p:txBody>
          <a:bodyPr/>
          <a:lstStyle/>
          <a:p>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32B0DDE-90EE-4242-92A6-0CAD239EA1E9}" type="slidenum">
              <a:rPr lang="ar-EG" smtClean="0"/>
              <a:t>‹#›</a:t>
            </a:fld>
            <a:endParaRPr lang="ar-EG"/>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34B037D-66FD-49F9-BF8F-24EEA038FE81}" type="datetimeFigureOut">
              <a:rPr lang="ar-EG" smtClean="0"/>
              <a:t>24/05/1442</a:t>
            </a:fld>
            <a:endParaRPr lang="ar-EG"/>
          </a:p>
        </p:txBody>
      </p:sp>
      <p:sp>
        <p:nvSpPr>
          <p:cNvPr id="6" name="Footer Placeholder 5"/>
          <p:cNvSpPr>
            <a:spLocks noGrp="1"/>
          </p:cNvSpPr>
          <p:nvPr>
            <p:ph type="ftr" sz="quarter" idx="11"/>
          </p:nvPr>
        </p:nvSpPr>
        <p:spPr>
          <a:xfrm>
            <a:off x="301752" y="6410848"/>
            <a:ext cx="3584448" cy="365760"/>
          </a:xfrm>
        </p:spPr>
        <p:txBody>
          <a:bodyPr/>
          <a:lstStyle/>
          <a:p>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34B037D-66FD-49F9-BF8F-24EEA038FE81}" type="datetimeFigureOut">
              <a:rPr lang="ar-EG" smtClean="0"/>
              <a:t>24/05/1442</a:t>
            </a:fld>
            <a:endParaRPr lang="ar-EG"/>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EG"/>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32B0DDE-90EE-4242-92A6-0CAD239EA1E9}" type="slidenum">
              <a:rPr lang="ar-EG" smtClean="0"/>
              <a:t>‹#›</a:t>
            </a:fld>
            <a:endParaRPr lang="ar-EG"/>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ar-EG" b="1" dirty="0">
                <a:solidFill>
                  <a:schemeClr val="tx1"/>
                </a:solidFill>
              </a:rPr>
              <a:t>الشكل المادى للصفحة المطبوعة</a:t>
            </a:r>
            <a:endParaRPr lang="en-US" dirty="0">
              <a:solidFill>
                <a:schemeClr val="tx1"/>
              </a:solidFill>
            </a:endParaRPr>
          </a:p>
          <a:p>
            <a:endParaRPr lang="ar-EG" dirty="0"/>
          </a:p>
        </p:txBody>
      </p:sp>
      <p:sp>
        <p:nvSpPr>
          <p:cNvPr id="2" name="Title 1"/>
          <p:cNvSpPr>
            <a:spLocks noGrp="1"/>
          </p:cNvSpPr>
          <p:nvPr>
            <p:ph type="ctrTitle"/>
          </p:nvPr>
        </p:nvSpPr>
        <p:spPr/>
        <p:txBody>
          <a:bodyPr/>
          <a:lstStyle/>
          <a:p>
            <a:r>
              <a:rPr lang="ar-EG" dirty="0" smtClean="0"/>
              <a:t>تابع الفصل الرابع</a:t>
            </a:r>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60648"/>
            <a:ext cx="8534400" cy="653752"/>
          </a:xfrm>
        </p:spPr>
        <p:txBody>
          <a:bodyPr>
            <a:normAutofit fontScale="90000"/>
          </a:bodyPr>
          <a:lstStyle/>
          <a:p>
            <a:r>
              <a:rPr lang="ar-EG" b="1" dirty="0" smtClean="0"/>
              <a:t/>
            </a:r>
            <a:br>
              <a:rPr lang="ar-EG" b="1" dirty="0" smtClean="0"/>
            </a:br>
            <a:r>
              <a:rPr lang="ar-EG" b="1" dirty="0" smtClean="0"/>
              <a:t/>
            </a:r>
            <a:br>
              <a:rPr lang="ar-EG" b="1" dirty="0" smtClean="0"/>
            </a:br>
            <a:r>
              <a:rPr lang="ar-EG" b="1" dirty="0" smtClean="0"/>
              <a:t/>
            </a:r>
            <a:br>
              <a:rPr lang="ar-EG" b="1" dirty="0" smtClean="0"/>
            </a:br>
            <a:r>
              <a:rPr lang="ar-EG" b="1" dirty="0" smtClean="0"/>
              <a:t/>
            </a:r>
            <a:br>
              <a:rPr lang="ar-EG" b="1" dirty="0" smtClean="0"/>
            </a:br>
            <a:r>
              <a:rPr lang="ar-EG" b="1" dirty="0" smtClean="0"/>
              <a:t/>
            </a:r>
            <a:br>
              <a:rPr lang="ar-EG" b="1" dirty="0" smtClean="0"/>
            </a:br>
            <a:r>
              <a:rPr lang="ar-EG" b="1" dirty="0" smtClean="0"/>
              <a:t/>
            </a:r>
            <a:br>
              <a:rPr lang="ar-EG" b="1" dirty="0" smtClean="0"/>
            </a:br>
            <a:r>
              <a:rPr lang="en-US" dirty="0"/>
              <a:t/>
            </a:r>
            <a:br>
              <a:rPr lang="en-US" dirty="0"/>
            </a:br>
            <a:r>
              <a:rPr lang="ar-EG" b="1" dirty="0" smtClean="0"/>
              <a:t>ثالثاً :الأطر (الجدولة) </a:t>
            </a:r>
            <a:endParaRPr lang="ar-EG" dirty="0"/>
          </a:p>
        </p:txBody>
      </p:sp>
      <p:sp>
        <p:nvSpPr>
          <p:cNvPr id="3" name="Content Placeholder 2"/>
          <p:cNvSpPr>
            <a:spLocks noGrp="1"/>
          </p:cNvSpPr>
          <p:nvPr>
            <p:ph sz="quarter" idx="1"/>
          </p:nvPr>
        </p:nvSpPr>
        <p:spPr>
          <a:xfrm>
            <a:off x="179512" y="1412776"/>
            <a:ext cx="8640960" cy="5112568"/>
          </a:xfrm>
        </p:spPr>
        <p:txBody>
          <a:bodyPr>
            <a:normAutofit/>
          </a:bodyPr>
          <a:lstStyle/>
          <a:p>
            <a:pPr algn="just"/>
            <a:r>
              <a:rPr lang="ar-EG" dirty="0"/>
              <a:t>المقصود بالإطار احاطة متن الصفحة المطبوعة من جميع جوانبها بإطار وتكمن أهمية الأطر حول الصفحة فى الكتاب المطبوع فى كونها تقوم بعزل متن الصفحة عن هوامشها وذلك حتي لا يحدث خلط بينهما ، لا سيما وان الهوامش كانت تطبع بنفس حجم البنط الطباعي المستخدم فى متن الكتاب ، هذا بالإضافة إلى الجانب الجمالى الذي تضفيه تلك الأطر على </a:t>
            </a:r>
            <a:r>
              <a:rPr lang="ar-EG" dirty="0" smtClean="0"/>
              <a:t>الصفحة هذا </a:t>
            </a:r>
            <a:r>
              <a:rPr lang="ar-EG" dirty="0"/>
              <a:t>وتعد الأطر من الفنون الجمالية فى تزيين المخطوطات العربية القديمة وكان يستخدم فيها الزخارف النباتية المذهبية ، أو يستخدم لون مخالف للون مداد المتن ، أو قد يحاط المتن بجدول مزدوج يتوسطه شريط عريض من الذهب.</a:t>
            </a:r>
            <a:endParaRPr lang="en-US" dirty="0"/>
          </a:p>
          <a:p>
            <a:pPr algn="just"/>
            <a:r>
              <a:rPr lang="ar-EG" dirty="0"/>
              <a:t>وقد اتبعت أوائل المطبوعات هذه السمة من المخطوطات ولارتفاع تكاليف استخدام الألوان فى الطباعة فكانت تقتصر لون على الحبر الأسود ومن أجل الناحية الجمالية كانت هناك أطر مزدوجة أي مكونة من خطين فى إطار الصفحة الواحدة.</a:t>
            </a:r>
            <a:endParaRPr lang="en-US"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78098"/>
          </a:xfrm>
        </p:spPr>
        <p:txBody>
          <a:bodyPr>
            <a:normAutofit fontScale="90000"/>
          </a:bodyPr>
          <a:lstStyle/>
          <a:p>
            <a:r>
              <a:rPr lang="ar-EG" b="1" dirty="0" smtClean="0"/>
              <a:t/>
            </a:r>
            <a:br>
              <a:rPr lang="ar-EG" b="1" dirty="0" smtClean="0"/>
            </a:br>
            <a:r>
              <a:rPr lang="ar-EG" b="1" dirty="0" smtClean="0"/>
              <a:t/>
            </a:r>
            <a:br>
              <a:rPr lang="ar-EG" b="1" dirty="0" smtClean="0"/>
            </a:br>
            <a:r>
              <a:rPr lang="en-US" dirty="0"/>
              <a:t/>
            </a:r>
            <a:br>
              <a:rPr lang="en-US" dirty="0"/>
            </a:br>
            <a:r>
              <a:rPr lang="ar-EG" b="1" dirty="0" smtClean="0"/>
              <a:t>ثالثاً : الأطر(الجدولة) </a:t>
            </a:r>
            <a:endParaRPr lang="ar-EG" dirty="0"/>
          </a:p>
        </p:txBody>
      </p:sp>
      <p:sp>
        <p:nvSpPr>
          <p:cNvPr id="3" name="Content Placeholder 2"/>
          <p:cNvSpPr>
            <a:spLocks noGrp="1"/>
          </p:cNvSpPr>
          <p:nvPr>
            <p:ph sz="quarter" idx="1"/>
          </p:nvPr>
        </p:nvSpPr>
        <p:spPr>
          <a:xfrm>
            <a:off x="457200" y="1052736"/>
            <a:ext cx="8229600" cy="5073427"/>
          </a:xfrm>
        </p:spPr>
        <p:txBody>
          <a:bodyPr>
            <a:normAutofit fontScale="77500" lnSpcReduction="20000"/>
          </a:bodyPr>
          <a:lstStyle/>
          <a:p>
            <a:pPr>
              <a:buNone/>
            </a:pPr>
            <a:r>
              <a:rPr lang="ar-EG" dirty="0"/>
              <a:t>واذا تكلمنا عن أوائل المطبوعات المصرية وأشكال الأطر التى استخدمت فيها نجد الحرص على عمل إطارات لصفحات أوائل المطبوعات المصرية منذ أوائل الطباعة فى </a:t>
            </a:r>
            <a:r>
              <a:rPr lang="ar-EG" dirty="0" smtClean="0"/>
              <a:t>مصر . أما </a:t>
            </a:r>
            <a:r>
              <a:rPr lang="ar-EG" dirty="0"/>
              <a:t>عن أشكال الأطر فكان هناك شكلان </a:t>
            </a:r>
            <a:r>
              <a:rPr lang="ar-EG" b="1" dirty="0"/>
              <a:t>الأول</a:t>
            </a:r>
            <a:r>
              <a:rPr lang="ar-EG" dirty="0"/>
              <a:t> عبارة عن خطين وعادة ما يكون الإطار الخارجي أسمك وأغمق من الإطار الداخلى ، و</a:t>
            </a:r>
            <a:r>
              <a:rPr lang="ar-EG" b="1" dirty="0"/>
              <a:t>ثاني</a:t>
            </a:r>
            <a:r>
              <a:rPr lang="ar-EG" dirty="0"/>
              <a:t> أشكال الأطر عبارة عن ثلاثة خطوط على أن يكون الخط الأوسط أسمك </a:t>
            </a:r>
            <a:r>
              <a:rPr lang="ar-EG" dirty="0" smtClean="0"/>
              <a:t>وأغمق. وفى </a:t>
            </a:r>
            <a:r>
              <a:rPr lang="ar-EG" dirty="0"/>
              <a:t>خمسينيات القرن التاسع عشر وجد بعض الكتب المطبوعة التى اقتصرت فيها الأطر على صفحة العنوان </a:t>
            </a:r>
            <a:r>
              <a:rPr lang="ar-EG" dirty="0" smtClean="0"/>
              <a:t>فقط . ومع </a:t>
            </a:r>
            <a:r>
              <a:rPr lang="ar-EG" dirty="0"/>
              <a:t>دخول السبعينيات ظهرت الكثير من الكتب المطبوعة بدون أطر تمهيدا لتحرر الصفحة المطبوعة من </a:t>
            </a:r>
            <a:r>
              <a:rPr lang="ar-EG" dirty="0" smtClean="0"/>
              <a:t>الأطر هذا </a:t>
            </a:r>
            <a:r>
              <a:rPr lang="ar-EG" dirty="0"/>
              <a:t>ويمكن تحديد السمات الخاصة بالأطر فى أوائل المطبوعات المصرية فى خمس نقاط :</a:t>
            </a:r>
            <a:endParaRPr lang="en-US" dirty="0"/>
          </a:p>
          <a:p>
            <a:pPr lvl="0"/>
            <a:r>
              <a:rPr lang="ar-EG" dirty="0"/>
              <a:t>اتخذت أوائل المطبوعات المصرية الأطر عن المخطوطات العربية القديمة.</a:t>
            </a:r>
            <a:endParaRPr lang="en-US" dirty="0"/>
          </a:p>
          <a:p>
            <a:pPr lvl="0"/>
            <a:r>
              <a:rPr lang="ar-EG" dirty="0"/>
              <a:t>كان الهدف من وجود الأطر حول الصفحات فصل الهوامش عن المتن والعنصر الجمالي للصفحة.</a:t>
            </a:r>
            <a:endParaRPr lang="en-US" dirty="0"/>
          </a:p>
          <a:p>
            <a:pPr lvl="0"/>
            <a:r>
              <a:rPr lang="ar-EG" dirty="0"/>
              <a:t>استخدمت الأطر فى أوائل المطبوعات المصرية منذ بداية الطباعة وطوال فترة أوائل المطبوعات.</a:t>
            </a:r>
            <a:endParaRPr lang="en-US" dirty="0"/>
          </a:p>
          <a:p>
            <a:pPr lvl="0"/>
            <a:r>
              <a:rPr lang="ar-EG" dirty="0"/>
              <a:t>بدأت تقل فى أوائل المطبوعات منذ السبعينيات تمهيدا لاختفاءها.</a:t>
            </a:r>
            <a:endParaRPr lang="en-US" dirty="0"/>
          </a:p>
          <a:p>
            <a:pPr lvl="0"/>
            <a:r>
              <a:rPr lang="ar-EG" dirty="0"/>
              <a:t>كان للأطر شكلان الأول أطر مزدوجة مكونة من خطين ويكون الإطار الخارجي اسمك واغمق من الداخل ، و الشكل الثاني تكون فيه الأطر ثلاثية مكونة من ثلاث خطوط ويكون الخط الأسمك </a:t>
            </a:r>
            <a:r>
              <a:rPr lang="ar-EG" dirty="0" smtClean="0"/>
              <a:t>والأغمق </a:t>
            </a:r>
            <a:r>
              <a:rPr lang="ar-EG" dirty="0"/>
              <a:t>هو الخط الأوسط.</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ar-EG" b="1" dirty="0" smtClean="0"/>
              <a:t>رابعا : العلامة المائية </a:t>
            </a:r>
            <a:r>
              <a:rPr lang="en-US" b="1" dirty="0" smtClean="0"/>
              <a:t>water mark</a:t>
            </a:r>
            <a:r>
              <a:rPr lang="en-US" dirty="0" smtClean="0"/>
              <a:t/>
            </a:r>
            <a:br>
              <a:rPr lang="en-US" dirty="0" smtClean="0"/>
            </a:br>
            <a:endParaRPr lang="ar-EG" dirty="0"/>
          </a:p>
        </p:txBody>
      </p:sp>
      <p:sp>
        <p:nvSpPr>
          <p:cNvPr id="3" name="Content Placeholder 2"/>
          <p:cNvSpPr>
            <a:spLocks noGrp="1"/>
          </p:cNvSpPr>
          <p:nvPr>
            <p:ph sz="quarter" idx="1"/>
          </p:nvPr>
        </p:nvSpPr>
        <p:spPr>
          <a:xfrm>
            <a:off x="251520" y="1052736"/>
            <a:ext cx="8712968" cy="5616624"/>
          </a:xfrm>
        </p:spPr>
        <p:txBody>
          <a:bodyPr>
            <a:normAutofit fontScale="92500" lnSpcReduction="10000"/>
          </a:bodyPr>
          <a:lstStyle/>
          <a:p>
            <a:pPr algn="just">
              <a:buNone/>
            </a:pPr>
            <a:r>
              <a:rPr lang="ar-EG" u="sng" dirty="0" smtClean="0"/>
              <a:t>تعريفها :</a:t>
            </a:r>
            <a:r>
              <a:rPr lang="ar-EG" dirty="0" smtClean="0"/>
              <a:t> هي </a:t>
            </a:r>
            <a:r>
              <a:rPr lang="ar-EG" dirty="0"/>
              <a:t>تصميم يمكن رؤيته فى الورق عند النظر إليه فى مواجهة الضوء ، وتعتبر هذه العلامات علامة تجارية على الورق المنتج من قبل مصنع معين وذلك لتمييزه عن ورق المصانع الأخري فكانت المصانع تحرص على تلك العلامة ولم تكن بحاجة إلى تغييرها بين حين وأخر ، وقد أنتجت هذه العلامات فى عام </a:t>
            </a:r>
            <a:r>
              <a:rPr lang="ar-EG" dirty="0" smtClean="0"/>
              <a:t>1282م. ويتكون </a:t>
            </a:r>
            <a:r>
              <a:rPr lang="ar-EG" dirty="0"/>
              <a:t>هذا التصميم أثناء صنع عجينة الورق فى حوض التصنيع على السلك بواسطة خط محفور بارز ويسمي أيضاً </a:t>
            </a:r>
            <a:r>
              <a:rPr lang="en-US" dirty="0"/>
              <a:t>paper mark </a:t>
            </a:r>
          </a:p>
          <a:p>
            <a:pPr>
              <a:buNone/>
            </a:pPr>
            <a:r>
              <a:rPr lang="ar-EG" u="sng" dirty="0"/>
              <a:t>كيف يتم عمل هذه العلامة على الورق </a:t>
            </a:r>
            <a:r>
              <a:rPr lang="ar-EG" u="sng" dirty="0" smtClean="0"/>
              <a:t>:</a:t>
            </a:r>
            <a:r>
              <a:rPr lang="ar-EG" dirty="0" smtClean="0"/>
              <a:t> يتم </a:t>
            </a:r>
            <a:r>
              <a:rPr lang="ar-EG" dirty="0"/>
              <a:t>صنع الورق من الخرق القطنية يتم غليها جيدا حتي تصبح سائلا ثم توضع فى حوض إعداد الورق لتكون عجينة وفي قاع هذا الحوض يكون هناك سلك ويتم عمل نمط محفور أو بارز على شبكة السلك ويتم ترقيق الورق فى منطقة العلامة وبالتالي يطبع الشكل الموجود على السلك على الورق ، وعندما يجف فرخ الورق فى الحوض نسبيا ويتم نشره على أسلاك ليجف ثم يتم تلميعه بآلة حديدية ليكون صالح للكتابة فيما بعد</a:t>
            </a:r>
            <a:r>
              <a:rPr lang="ar-EG" dirty="0" smtClean="0"/>
              <a:t>.</a:t>
            </a:r>
            <a:r>
              <a:rPr lang="ar-EG" dirty="0"/>
              <a:t> وفى بعض الأحيان كانت هناك بعض المصانع تضيف للعلامة المائية حروفاً بعينها أو رموزاً تدل على اسم بعينه وقد بدأت إلى جانب العلامة المائية ثم أصبحت علامة إضافية يطلق عليها علامة الأساس </a:t>
            </a:r>
            <a:r>
              <a:rPr lang="en-US" dirty="0"/>
              <a:t>Counter mark</a:t>
            </a:r>
            <a:r>
              <a:rPr lang="ar-EG" dirty="0"/>
              <a:t> فى منتصف النصف الآخر من القالب.</a:t>
            </a:r>
            <a:endParaRPr lang="en-US" dirty="0"/>
          </a:p>
          <a:p>
            <a:pPr>
              <a:buNone/>
            </a:pPr>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ar-EG" b="1" dirty="0" smtClean="0"/>
              <a:t>رابعا : العلامة المائية </a:t>
            </a:r>
            <a:r>
              <a:rPr lang="en-US" b="1" dirty="0" smtClean="0"/>
              <a:t>water mark</a:t>
            </a:r>
            <a:endParaRPr lang="ar-EG" dirty="0"/>
          </a:p>
        </p:txBody>
      </p:sp>
      <p:sp>
        <p:nvSpPr>
          <p:cNvPr id="3" name="Content Placeholder 2"/>
          <p:cNvSpPr>
            <a:spLocks noGrp="1"/>
          </p:cNvSpPr>
          <p:nvPr>
            <p:ph sz="quarter" idx="1"/>
          </p:nvPr>
        </p:nvSpPr>
        <p:spPr>
          <a:xfrm>
            <a:off x="251520" y="1196752"/>
            <a:ext cx="8435280" cy="5256584"/>
          </a:xfrm>
        </p:spPr>
        <p:txBody>
          <a:bodyPr>
            <a:normAutofit fontScale="70000" lnSpcReduction="20000"/>
          </a:bodyPr>
          <a:lstStyle/>
          <a:p>
            <a:pPr>
              <a:buNone/>
            </a:pPr>
            <a:r>
              <a:rPr lang="ar-EG" u="sng" dirty="0"/>
              <a:t>أهمية العلامات </a:t>
            </a:r>
            <a:r>
              <a:rPr lang="ar-EG" u="sng" dirty="0" smtClean="0"/>
              <a:t>المائية:</a:t>
            </a:r>
            <a:r>
              <a:rPr lang="ar-EG" dirty="0" smtClean="0"/>
              <a:t> يمكن </a:t>
            </a:r>
            <a:r>
              <a:rPr lang="ar-EG" dirty="0"/>
              <a:t>إيجاز أهمية العلامات المائية فى عدة نقاط وهي :-</a:t>
            </a:r>
            <a:endParaRPr lang="en-US" dirty="0"/>
          </a:p>
          <a:p>
            <a:pPr lvl="0"/>
            <a:r>
              <a:rPr lang="ar-EG" dirty="0"/>
              <a:t>تحديد الزمن الذي طبع فيه الكتاب وعلامة الجودة.</a:t>
            </a:r>
            <a:endParaRPr lang="en-US" dirty="0"/>
          </a:p>
          <a:p>
            <a:pPr lvl="0"/>
            <a:r>
              <a:rPr lang="ar-EG" dirty="0"/>
              <a:t>تحديد المصنع الذي أنتج الورق الخاص بهذا الكتاب ومن ثم تحديد ناشره.</a:t>
            </a:r>
            <a:endParaRPr lang="en-US" dirty="0"/>
          </a:p>
          <a:p>
            <a:pPr lvl="0"/>
            <a:r>
              <a:rPr lang="ar-EG" dirty="0" smtClean="0"/>
              <a:t>تحديد </a:t>
            </a:r>
            <a:r>
              <a:rPr lang="ar-EG" dirty="0"/>
              <a:t>تاريخ نشأة المصنع عن طريق تاريخ إنتاج الورق.</a:t>
            </a:r>
            <a:endParaRPr lang="en-US" dirty="0"/>
          </a:p>
          <a:p>
            <a:r>
              <a:rPr lang="ar-EG" dirty="0"/>
              <a:t>والركائز الثلاث السابقة هى من القرائن الببليوجرافية الهامة فى دراسة الشكل المادي للكتاب المطبوع وذلك لأن الورق المصنوع بأوربا كان يستخدم فى خلال الثلاث سنوات الأولى من إنتاجه ، أما فى الشرق الأوسط فكان يستخدم الورق المصنوع فى خلال خمس سنوات وذلك لطبيعة الجوفتؤثر الرطوبة سلبيا على صلاحية الورق ومن هنا يمكننا أن نصل لأى تاريخ طبع </a:t>
            </a:r>
            <a:r>
              <a:rPr lang="ar-EG" dirty="0" smtClean="0"/>
              <a:t>الكتاب. فتحديد </a:t>
            </a:r>
            <a:r>
              <a:rPr lang="ar-EG" dirty="0"/>
              <a:t>الطابع قبل ظهور العلامة المائية كان يتم من خلال دراسة حروف طباعة النص واسم المطبعة التي طبعت الكتاب</a:t>
            </a:r>
            <a:r>
              <a:rPr lang="ar-EG" dirty="0" smtClean="0"/>
              <a:t>.</a:t>
            </a:r>
            <a:r>
              <a:rPr lang="ar-EG" dirty="0"/>
              <a:t> وجدير بالذكر أن رصد العلامات المائية فى أوائل المطبوعات ليس أمرا هينا لأنه لابد أن ترفع الورقة إلى أعلى فى مواجهة مصدر ضوء قوي والى جانب بطء هذه الطريقة وصعوبتها وقلة الإضاءة أحيانا ببعض المكتبات هناك أمران يجعلان هذه الطريقة مضنية ومجهدة فى الكتب المطبوعة وهما :</a:t>
            </a:r>
            <a:endParaRPr lang="en-US" dirty="0"/>
          </a:p>
          <a:p>
            <a:pPr lvl="0"/>
            <a:r>
              <a:rPr lang="ar-EG" dirty="0"/>
              <a:t>أن الكتب بطبيعتها تتكون من عدد معين من الملازم وكل ملزمة تمثل فرخا من الورق المقطع إلى أوراق أو صفحات وتختلف أحجام هذه القطع من كتاب لآخر وبما أن العلامة المائية تظهر فى منتصف فرخ الورق مرة واحدة ، فإنها تتجزئ على صفحات الملزمة وفقاً لعدد مرات الطي ومن المستحيل أن تظهر علامة مائية كاملة على صفحة واحدة.</a:t>
            </a:r>
            <a:endParaRPr lang="en-US" dirty="0"/>
          </a:p>
          <a:p>
            <a:pPr lvl="0"/>
            <a:r>
              <a:rPr lang="ar-EG" dirty="0"/>
              <a:t>كثيراً من العلامات المائية يغطيها الحبر الكثيف للطباعة وقليلا ما تكون هناك صفحات فارغة داخل الكتاب ، مما جعل هناك صعوبة فى تحديد خطوط العلامات المائية وتتبعها فى حالات كثيرة.</a:t>
            </a:r>
            <a:endParaRPr lang="en-US" dirty="0"/>
          </a:p>
          <a:p>
            <a:pPr algn="just">
              <a:buNone/>
            </a:pPr>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رابعا : العلامة المائية </a:t>
            </a:r>
            <a:r>
              <a:rPr lang="en-US" b="1" dirty="0" smtClean="0"/>
              <a:t>water mark</a:t>
            </a:r>
            <a:endParaRPr lang="ar-EG" dirty="0"/>
          </a:p>
        </p:txBody>
      </p:sp>
      <p:sp>
        <p:nvSpPr>
          <p:cNvPr id="3" name="Content Placeholder 2"/>
          <p:cNvSpPr>
            <a:spLocks noGrp="1"/>
          </p:cNvSpPr>
          <p:nvPr>
            <p:ph sz="quarter" idx="1"/>
          </p:nvPr>
        </p:nvSpPr>
        <p:spPr/>
        <p:txBody>
          <a:bodyPr>
            <a:normAutofit/>
          </a:bodyPr>
          <a:lstStyle/>
          <a:p>
            <a:r>
              <a:rPr lang="ar-EG" dirty="0" smtClean="0"/>
              <a:t>ولأهمية </a:t>
            </a:r>
            <a:r>
              <a:rPr lang="ar-EG" dirty="0"/>
              <a:t>هذه العلامة فكان هناك من يتتبعها ويحصيها وهو بروكيت </a:t>
            </a:r>
            <a:r>
              <a:rPr lang="en-US" dirty="0" err="1"/>
              <a:t>Brquette</a:t>
            </a:r>
            <a:r>
              <a:rPr lang="ar-EG" dirty="0"/>
              <a:t> فقد أفني حياته لجمع العلامات المائية من الورق وضمها فى خمس مجلدات وقد وضع اسم العلامة وشكلها والمصنع الذي أخرجها وفترة وجود المصنع.</a:t>
            </a:r>
            <a:endParaRPr lang="en-US" dirty="0"/>
          </a:p>
          <a:p>
            <a:r>
              <a:rPr lang="ar-EG" dirty="0"/>
              <a:t>وقد حذا حذوه عدة أشخاص قاموا بجمع الأشكال والعلامات من الكتب وكل علامة يخرجوا لها كتاب فكانت هناك كتبا عن العلامات على شكل الحيوانات وكتب من أشكال النبات... الخ ، ولكن من الملاحظ أنه على الرغم من تعدد المؤلفات التي كتبت عن هذه العلامات إلا أن ليس من بينها ما هو عربي.</a:t>
            </a:r>
            <a:endParaRPr lang="en-US" dirty="0"/>
          </a:p>
          <a:p>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ar-EG" b="1" dirty="0" smtClean="0"/>
              <a:t>رابعا : العلامة المائية </a:t>
            </a:r>
            <a:r>
              <a:rPr lang="en-US" b="1" dirty="0" smtClean="0"/>
              <a:t>water mark</a:t>
            </a:r>
            <a:endParaRPr lang="ar-EG" dirty="0"/>
          </a:p>
        </p:txBody>
      </p:sp>
      <p:sp>
        <p:nvSpPr>
          <p:cNvPr id="3" name="Content Placeholder 2"/>
          <p:cNvSpPr>
            <a:spLocks noGrp="1"/>
          </p:cNvSpPr>
          <p:nvPr>
            <p:ph sz="quarter" idx="1"/>
          </p:nvPr>
        </p:nvSpPr>
        <p:spPr>
          <a:xfrm>
            <a:off x="179512" y="1052736"/>
            <a:ext cx="8784976" cy="5616624"/>
          </a:xfrm>
        </p:spPr>
        <p:txBody>
          <a:bodyPr>
            <a:normAutofit fontScale="85000" lnSpcReduction="20000"/>
          </a:bodyPr>
          <a:lstStyle/>
          <a:p>
            <a:pPr>
              <a:buNone/>
            </a:pPr>
            <a:r>
              <a:rPr lang="ar-EG" u="sng" dirty="0" smtClean="0"/>
              <a:t>تطور </a:t>
            </a:r>
            <a:r>
              <a:rPr lang="ar-EG" u="sng" dirty="0"/>
              <a:t>العلامة المائية عبر العصور </a:t>
            </a:r>
            <a:r>
              <a:rPr lang="ar-EG" u="sng" dirty="0" smtClean="0"/>
              <a:t>:</a:t>
            </a:r>
            <a:r>
              <a:rPr lang="ar-EG" dirty="0" smtClean="0"/>
              <a:t> بدأ </a:t>
            </a:r>
            <a:r>
              <a:rPr lang="ar-EG" dirty="0"/>
              <a:t>ظهور هذه العلامات منذ القرن الثالث عشر الميلادي كعلامة تجارية أو شخصية للمصانع التي تنتجه ، ومع ظهور الطباعة واتساع نشاط صناعة الورق انتشر استخدام العلامات المائية وتنوعت أشكالها ما بين الدروع والحروف والأشكال الهندسية </a:t>
            </a:r>
            <a:r>
              <a:rPr lang="ar-EG" dirty="0" smtClean="0"/>
              <a:t>والصور.وكما </a:t>
            </a:r>
            <a:r>
              <a:rPr lang="ar-EG" dirty="0"/>
              <a:t>كان صناع الورق الإيطاليون الأسبق في اختراع العلامة المائية كانوا الأسبق فى استخدام رسوم الحيوانات فى العلامات المائية ، وعلى الرغم من أن العلامات الأولى كانت مجرد خطوط ورموز وأسماء فقد توسعوا بعد ذلك فى استخدامها حتي أنهم وصلوا إلى تجسيم الحيوانات مما يجعلها أيسر فى تمييز الورق ، وقد حزت الدول الأوروبية حزو ايطاليا فى ذلك وأصبح استخدام هذه العلامات </a:t>
            </a:r>
            <a:r>
              <a:rPr lang="ar-EG" dirty="0" smtClean="0"/>
              <a:t>ظاهرة. فى </a:t>
            </a:r>
            <a:r>
              <a:rPr lang="ar-EG" dirty="0"/>
              <a:t>القرن الخامس عشر الميلادي كانت العلامة توضع فى مركز منتصف المستطيل فإذا طوي فرخ الورق مرة واحدة تظهر العلامة في مركز إحدى الورقتين . فكانت القاعدة  أن تصمم العلامة في الجانب الأسفل من القالب أي في ظهر </a:t>
            </a:r>
            <a:r>
              <a:rPr lang="ar-EG" dirty="0" smtClean="0"/>
              <a:t>الفرخ. وفي </a:t>
            </a:r>
            <a:r>
              <a:rPr lang="ar-EG" dirty="0"/>
              <a:t>خلال القرن السادس عشر والسابع عشر بدأت العلامات المائية تفتقد دلالتها </a:t>
            </a:r>
            <a:r>
              <a:rPr lang="ar-EG" dirty="0" smtClean="0"/>
              <a:t>التجارية. فى </a:t>
            </a:r>
            <a:r>
              <a:rPr lang="ar-EG" dirty="0"/>
              <a:t>القرن الثامن عشر حلت العلامات المائية التى تحدد الحجم والنوع تماما محل العلامة التجارية وأصبحت هى العلامة الأساس لدلالة على نوعية </a:t>
            </a:r>
            <a:r>
              <a:rPr lang="ar-EG" dirty="0" smtClean="0"/>
              <a:t>الورق .</a:t>
            </a:r>
            <a:endParaRPr lang="en-US" dirty="0"/>
          </a:p>
          <a:p>
            <a:r>
              <a:rPr lang="ar-EG" dirty="0"/>
              <a:t>ومع ذلك وجب التنبيه إلى صعوبة دراسة العلامة المائية دراسة متأنية ومفصلة نظراً لأنه فى بعض الحالات يكون العنصر الأهم فى العلامة تم فقده أثناء عملية التجليد ، وفى أحيان أخري تكون الطباعة فوق العلامة ثقيلة بالأسود الحالك مما يجعلها تختص فوق سطح الورق وأن كان فى عصرنا الحالي قد تم حل هذه المشكلة عن طريق استخدام أشعة بيتا لاختراق حبر الطباعة فيتم رؤية العلامة.</a:t>
            </a:r>
            <a:endParaRPr lang="en-US" dirty="0"/>
          </a:p>
          <a:p>
            <a:pPr>
              <a:buNone/>
            </a:pPr>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رابعا : العلامة المائية </a:t>
            </a:r>
            <a:r>
              <a:rPr lang="en-US" b="1" dirty="0" smtClean="0"/>
              <a:t>water mark</a:t>
            </a:r>
            <a:endParaRPr lang="ar-EG" dirty="0"/>
          </a:p>
        </p:txBody>
      </p:sp>
      <p:sp>
        <p:nvSpPr>
          <p:cNvPr id="3" name="Content Placeholder 2"/>
          <p:cNvSpPr>
            <a:spLocks noGrp="1"/>
          </p:cNvSpPr>
          <p:nvPr>
            <p:ph sz="quarter" idx="1"/>
          </p:nvPr>
        </p:nvSpPr>
        <p:spPr>
          <a:xfrm>
            <a:off x="395536" y="1556792"/>
            <a:ext cx="8229600" cy="4525963"/>
          </a:xfrm>
        </p:spPr>
        <p:txBody>
          <a:bodyPr>
            <a:normAutofit lnSpcReduction="10000"/>
          </a:bodyPr>
          <a:lstStyle/>
          <a:p>
            <a:pPr>
              <a:buNone/>
            </a:pPr>
            <a:r>
              <a:rPr lang="ar-EG" dirty="0" smtClean="0"/>
              <a:t>ملاحظات </a:t>
            </a:r>
            <a:r>
              <a:rPr lang="ar-EG" dirty="0"/>
              <a:t>على العلامة المائية فى أوائل المطبوعات المصرية :</a:t>
            </a:r>
            <a:endParaRPr lang="en-US" dirty="0"/>
          </a:p>
          <a:p>
            <a:pPr>
              <a:buFontTx/>
              <a:buChar char="-"/>
            </a:pPr>
            <a:r>
              <a:rPr lang="ar-EG" dirty="0" smtClean="0"/>
              <a:t>ثراء </a:t>
            </a:r>
            <a:r>
              <a:rPr lang="ar-EG" dirty="0"/>
              <a:t>أوائل المطبوعات المصرية بالعلامات المائية التي تساعد على دراسة الملامح المادية للكتاب وتدل على غلبة الورق المستورد على المنتج محلياً </a:t>
            </a:r>
            <a:r>
              <a:rPr lang="ar-EG" dirty="0" smtClean="0"/>
              <a:t>.</a:t>
            </a:r>
            <a:endParaRPr lang="ar-EG" dirty="0" smtClean="0"/>
          </a:p>
          <a:p>
            <a:pPr>
              <a:buFontTx/>
              <a:buChar char="-"/>
            </a:pPr>
            <a:r>
              <a:rPr lang="ar-EG" dirty="0" smtClean="0"/>
              <a:t>من </a:t>
            </a:r>
            <a:r>
              <a:rPr lang="ar-EG" dirty="0"/>
              <a:t>الممكن أن يحتوي الكتاب الواحد على أكثر من علامة مائية مما يدل على استخدام أكثر من نوع واحد من الورق فى </a:t>
            </a:r>
            <a:r>
              <a:rPr lang="ar-EG" dirty="0" smtClean="0"/>
              <a:t>الكتاب.</a:t>
            </a:r>
            <a:endParaRPr lang="ar-EG" dirty="0" smtClean="0"/>
          </a:p>
          <a:p>
            <a:pPr>
              <a:buFontTx/>
              <a:buChar char="-"/>
            </a:pPr>
            <a:r>
              <a:rPr lang="ar-EG" dirty="0" smtClean="0"/>
              <a:t>التنوع </a:t>
            </a:r>
            <a:r>
              <a:rPr lang="ar-EG" dirty="0"/>
              <a:t>الشديد فى أشكال العلامات المائية</a:t>
            </a:r>
            <a:r>
              <a:rPr lang="ar-EG" dirty="0" smtClean="0"/>
              <a:t>.</a:t>
            </a:r>
            <a:endParaRPr lang="ar-EG" dirty="0" smtClean="0"/>
          </a:p>
          <a:p>
            <a:pPr>
              <a:buFontTx/>
              <a:buChar char="-"/>
            </a:pPr>
            <a:r>
              <a:rPr lang="ar-EG" dirty="0" smtClean="0"/>
              <a:t> </a:t>
            </a:r>
            <a:r>
              <a:rPr lang="ar-EG" dirty="0"/>
              <a:t>استخدمت الحروف الهجائية على نطاق واسع فى مجال العلامات المائية وقد تدل على أسماء أصحاب مصانع الورق وقد تظهر مجردة دون دلالة </a:t>
            </a:r>
            <a:r>
              <a:rPr lang="ar-EG" dirty="0" smtClean="0"/>
              <a:t>واضحة.</a:t>
            </a:r>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35</TotalTime>
  <Words>1254</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تابع الفصل الرابع</vt:lpstr>
      <vt:lpstr>       ثالثاً :الأطر (الجدولة) </vt:lpstr>
      <vt:lpstr>   ثالثاً : الأطر(الجدولة) </vt:lpstr>
      <vt:lpstr>رابعا : العلامة المائية water mark </vt:lpstr>
      <vt:lpstr>رابعا : العلامة المائية water mark</vt:lpstr>
      <vt:lpstr>رابعا : العلامة المائية water mark</vt:lpstr>
      <vt:lpstr>رابعا : العلامة المائية water mark</vt:lpstr>
      <vt:lpstr>رابعا : العلامة المائية water mark</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تابع الفصل الرابع</dc:title>
  <dc:creator>DELL</dc:creator>
  <cp:lastModifiedBy>DELL</cp:lastModifiedBy>
  <cp:revision>5</cp:revision>
  <dcterms:created xsi:type="dcterms:W3CDTF">2021-01-07T05:12:15Z</dcterms:created>
  <dcterms:modified xsi:type="dcterms:W3CDTF">2021-01-07T05:47:15Z</dcterms:modified>
</cp:coreProperties>
</file>